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8"/>
  </p:notesMasterIdLst>
  <p:sldIdLst>
    <p:sldId id="266" r:id="rId2"/>
    <p:sldId id="260" r:id="rId3"/>
    <p:sldId id="258" r:id="rId4"/>
    <p:sldId id="261" r:id="rId5"/>
    <p:sldId id="262" r:id="rId6"/>
    <p:sldId id="259" r:id="rId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5FFA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5620"/>
    <p:restoredTop sz="94660"/>
  </p:normalViewPr>
  <p:slideViewPr>
    <p:cSldViewPr snapToGrid="0" snapToObjects="1">
      <p:cViewPr varScale="1">
        <p:scale>
          <a:sx n="19" d="100"/>
          <a:sy n="19" d="100"/>
        </p:scale>
        <p:origin x="-96" y="-46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viewProps" Target="viewProps.xml"/><Relationship Id="rId12" Type="http://schemas.openxmlformats.org/officeDocument/2006/relationships/theme" Target="theme/theme1.xml"/><Relationship Id="rId13"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notesMaster" Target="notesMasters/notesMaster1.xml"/><Relationship Id="rId9" Type="http://schemas.openxmlformats.org/officeDocument/2006/relationships/printerSettings" Target="printerSettings/printerSettings1.bin"/><Relationship Id="rId1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5FB1329-8705-4442-867D-885C0B1AB041}" type="datetimeFigureOut">
              <a:rPr lang="en-US" smtClean="0"/>
              <a:pPr/>
              <a:t>5/29/13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0B5C5FD-69D5-4EB3-A7A5-F8EB6A3F9F32}" type="slidenum">
              <a:rPr lang="en-US" smtClean="0"/>
              <a:pPr/>
              <a:t>‹#›</a:t>
            </a:fld>
            <a:endParaRPr lang="en-US"/>
          </a:p>
        </p:txBody>
      </p:sp>
    </p:spTree>
    <p:extLst>
      <p:ext uri="{BB962C8B-B14F-4D97-AF65-F5344CB8AC3E}">
        <p14:creationId xmlns:p14="http://schemas.microsoft.com/office/powerpoint/2010/main" val="18841635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F1A8C61-9DB2-4122-ABE8-9E52138D6DB4}" type="slidenum">
              <a:rPr lang="en-US" smtClean="0"/>
              <a:pPr/>
              <a:t>1</a:t>
            </a:fld>
            <a:endParaRPr lang="en-US"/>
          </a:p>
        </p:txBody>
      </p:sp>
    </p:spTree>
    <p:extLst>
      <p:ext uri="{BB962C8B-B14F-4D97-AF65-F5344CB8AC3E}">
        <p14:creationId xmlns:p14="http://schemas.microsoft.com/office/powerpoint/2010/main" val="28591821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C00A8BC-6653-A741-87D5-0F172ED441D7}" type="datetimeFigureOut">
              <a:rPr lang="en-US" smtClean="0"/>
              <a:pPr/>
              <a:t>5/29/13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CAD8B0-09EB-C149-B474-5BD929E9E825}"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C00A8BC-6653-A741-87D5-0F172ED441D7}" type="datetimeFigureOut">
              <a:rPr lang="en-US" smtClean="0"/>
              <a:pPr/>
              <a:t>5/29/13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CAD8B0-09EB-C149-B474-5BD929E9E82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C00A8BC-6653-A741-87D5-0F172ED441D7}" type="datetimeFigureOut">
              <a:rPr lang="en-US" smtClean="0"/>
              <a:pPr/>
              <a:t>5/29/13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CAD8B0-09EB-C149-B474-5BD929E9E82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C00A8BC-6653-A741-87D5-0F172ED441D7}" type="datetimeFigureOut">
              <a:rPr lang="en-US" smtClean="0"/>
              <a:pPr/>
              <a:t>5/29/13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CAD8B0-09EB-C149-B474-5BD929E9E825}"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C00A8BC-6653-A741-87D5-0F172ED441D7}" type="datetimeFigureOut">
              <a:rPr lang="en-US" smtClean="0"/>
              <a:pPr/>
              <a:t>5/29/13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CAD8B0-09EB-C149-B474-5BD929E9E825}"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C00A8BC-6653-A741-87D5-0F172ED441D7}" type="datetimeFigureOut">
              <a:rPr lang="en-US" smtClean="0"/>
              <a:pPr/>
              <a:t>5/29/13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2CAD8B0-09EB-C149-B474-5BD929E9E825}"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C00A8BC-6653-A741-87D5-0F172ED441D7}" type="datetimeFigureOut">
              <a:rPr lang="en-US" smtClean="0"/>
              <a:pPr/>
              <a:t>5/29/13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2CAD8B0-09EB-C149-B474-5BD929E9E825}"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C00A8BC-6653-A741-87D5-0F172ED441D7}" type="datetimeFigureOut">
              <a:rPr lang="en-US" smtClean="0"/>
              <a:pPr/>
              <a:t>5/29/13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2CAD8B0-09EB-C149-B474-5BD929E9E82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C00A8BC-6653-A741-87D5-0F172ED441D7}" type="datetimeFigureOut">
              <a:rPr lang="en-US" smtClean="0"/>
              <a:pPr/>
              <a:t>5/29/13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2CAD8B0-09EB-C149-B474-5BD929E9E82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C00A8BC-6653-A741-87D5-0F172ED441D7}" type="datetimeFigureOut">
              <a:rPr lang="en-US" smtClean="0"/>
              <a:pPr/>
              <a:t>5/29/13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2CAD8B0-09EB-C149-B474-5BD929E9E825}"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C00A8BC-6653-A741-87D5-0F172ED441D7}" type="datetimeFigureOut">
              <a:rPr lang="en-US" smtClean="0"/>
              <a:pPr/>
              <a:t>5/29/13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2CAD8B0-09EB-C149-B474-5BD929E9E825}"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5FFA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00A8BC-6653-A741-87D5-0F172ED441D7}" type="datetimeFigureOut">
              <a:rPr lang="en-US" smtClean="0"/>
              <a:pPr/>
              <a:t>5/29/13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2CAD8B0-09EB-C149-B474-5BD929E9E825}"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631252" y="2793863"/>
            <a:ext cx="2435603" cy="769441"/>
          </a:xfrm>
          <a:prstGeom prst="rect">
            <a:avLst/>
          </a:prstGeom>
          <a:noFill/>
        </p:spPr>
        <p:txBody>
          <a:bodyPr wrap="none" rtlCol="0">
            <a:spAutoFit/>
          </a:bodyPr>
          <a:lstStyle/>
          <a:p>
            <a:r>
              <a:rPr lang="en-US" sz="4400" dirty="0" smtClean="0">
                <a:solidFill>
                  <a:srgbClr val="0070C0"/>
                </a:solidFill>
              </a:rPr>
              <a:t>Math Talk</a:t>
            </a:r>
            <a:endParaRPr lang="en-US" sz="4400" dirty="0">
              <a:solidFill>
                <a:srgbClr val="0070C0"/>
              </a:solidFill>
            </a:endParaRPr>
          </a:p>
        </p:txBody>
      </p:sp>
      <p:sp>
        <p:nvSpPr>
          <p:cNvPr id="5" name="Rectangle 4"/>
          <p:cNvSpPr/>
          <p:nvPr/>
        </p:nvSpPr>
        <p:spPr>
          <a:xfrm>
            <a:off x="152400" y="76200"/>
            <a:ext cx="8839200" cy="6629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 name="Oval 5"/>
          <p:cNvSpPr/>
          <p:nvPr/>
        </p:nvSpPr>
        <p:spPr>
          <a:xfrm>
            <a:off x="3373508" y="2616209"/>
            <a:ext cx="2951092" cy="1193791"/>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 name="Oval 6"/>
          <p:cNvSpPr/>
          <p:nvPr/>
        </p:nvSpPr>
        <p:spPr>
          <a:xfrm>
            <a:off x="363488" y="136417"/>
            <a:ext cx="8531129" cy="634751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6" name="TextBox 15"/>
          <p:cNvSpPr txBox="1"/>
          <p:nvPr/>
        </p:nvSpPr>
        <p:spPr>
          <a:xfrm>
            <a:off x="1524000" y="840829"/>
            <a:ext cx="2667000" cy="954107"/>
          </a:xfrm>
          <a:prstGeom prst="rect">
            <a:avLst/>
          </a:prstGeom>
          <a:noFill/>
        </p:spPr>
        <p:txBody>
          <a:bodyPr wrap="square" rtlCol="0">
            <a:spAutoFit/>
          </a:bodyPr>
          <a:lstStyle/>
          <a:p>
            <a:pPr algn="ctr"/>
            <a:r>
              <a:rPr lang="en-US" sz="2800" dirty="0" smtClean="0"/>
              <a:t>Mental Math</a:t>
            </a:r>
          </a:p>
          <a:p>
            <a:pPr algn="ctr"/>
            <a:r>
              <a:rPr lang="en-US" sz="2800" dirty="0" smtClean="0"/>
              <a:t>Exercise</a:t>
            </a:r>
            <a:endParaRPr lang="en-US" sz="2800" dirty="0"/>
          </a:p>
        </p:txBody>
      </p:sp>
      <p:sp>
        <p:nvSpPr>
          <p:cNvPr id="17" name="TextBox 16"/>
          <p:cNvSpPr txBox="1"/>
          <p:nvPr/>
        </p:nvSpPr>
        <p:spPr>
          <a:xfrm>
            <a:off x="5200946" y="4235135"/>
            <a:ext cx="3200400" cy="954107"/>
          </a:xfrm>
          <a:prstGeom prst="rect">
            <a:avLst/>
          </a:prstGeom>
          <a:noFill/>
        </p:spPr>
        <p:txBody>
          <a:bodyPr wrap="square" rtlCol="0">
            <a:spAutoFit/>
          </a:bodyPr>
          <a:lstStyle/>
          <a:p>
            <a:pPr algn="ctr"/>
            <a:r>
              <a:rPr lang="en-US" sz="2800" dirty="0" smtClean="0"/>
              <a:t>Engage Through Signaling</a:t>
            </a:r>
            <a:endParaRPr lang="en-US" sz="2800" dirty="0"/>
          </a:p>
        </p:txBody>
      </p:sp>
      <p:sp>
        <p:nvSpPr>
          <p:cNvPr id="12" name="TextBox 11"/>
          <p:cNvSpPr txBox="1"/>
          <p:nvPr/>
        </p:nvSpPr>
        <p:spPr>
          <a:xfrm>
            <a:off x="581891" y="2179829"/>
            <a:ext cx="3200400" cy="954107"/>
          </a:xfrm>
          <a:prstGeom prst="rect">
            <a:avLst/>
          </a:prstGeom>
          <a:noFill/>
        </p:spPr>
        <p:txBody>
          <a:bodyPr wrap="square" rtlCol="0">
            <a:spAutoFit/>
          </a:bodyPr>
          <a:lstStyle/>
          <a:p>
            <a:pPr algn="ctr"/>
            <a:r>
              <a:rPr lang="en-US" sz="2800" dirty="0" smtClean="0"/>
              <a:t>Review Math Strategies</a:t>
            </a:r>
            <a:endParaRPr lang="en-US" sz="2800" dirty="0"/>
          </a:p>
        </p:txBody>
      </p:sp>
      <p:sp>
        <p:nvSpPr>
          <p:cNvPr id="13" name="TextBox 12"/>
          <p:cNvSpPr txBox="1"/>
          <p:nvPr/>
        </p:nvSpPr>
        <p:spPr>
          <a:xfrm>
            <a:off x="2757054" y="4483379"/>
            <a:ext cx="3200400" cy="1815882"/>
          </a:xfrm>
          <a:prstGeom prst="rect">
            <a:avLst/>
          </a:prstGeom>
          <a:noFill/>
        </p:spPr>
        <p:txBody>
          <a:bodyPr wrap="square" rtlCol="0">
            <a:spAutoFit/>
          </a:bodyPr>
          <a:lstStyle/>
          <a:p>
            <a:pPr algn="ctr"/>
            <a:r>
              <a:rPr lang="en-US" sz="2800" dirty="0" smtClean="0"/>
              <a:t>Explore Mathematical Connections and Relationships</a:t>
            </a:r>
            <a:endParaRPr lang="en-US" sz="2800" dirty="0"/>
          </a:p>
        </p:txBody>
      </p:sp>
      <p:sp>
        <p:nvSpPr>
          <p:cNvPr id="15" name="TextBox 14"/>
          <p:cNvSpPr txBox="1"/>
          <p:nvPr/>
        </p:nvSpPr>
        <p:spPr>
          <a:xfrm>
            <a:off x="479343" y="3758082"/>
            <a:ext cx="3200400" cy="954107"/>
          </a:xfrm>
          <a:prstGeom prst="rect">
            <a:avLst/>
          </a:prstGeom>
          <a:noFill/>
        </p:spPr>
        <p:txBody>
          <a:bodyPr wrap="square" rtlCol="0">
            <a:spAutoFit/>
          </a:bodyPr>
          <a:lstStyle/>
          <a:p>
            <a:pPr algn="ctr"/>
            <a:r>
              <a:rPr lang="en-US" sz="2800" dirty="0" smtClean="0"/>
              <a:t>Construct Viable Arguments</a:t>
            </a:r>
            <a:endParaRPr lang="en-US" sz="2800" dirty="0"/>
          </a:p>
        </p:txBody>
      </p:sp>
      <p:sp>
        <p:nvSpPr>
          <p:cNvPr id="19" name="TextBox 18"/>
          <p:cNvSpPr txBox="1"/>
          <p:nvPr/>
        </p:nvSpPr>
        <p:spPr>
          <a:xfrm>
            <a:off x="6163837" y="2426112"/>
            <a:ext cx="3200400" cy="1384995"/>
          </a:xfrm>
          <a:prstGeom prst="rect">
            <a:avLst/>
          </a:prstGeom>
          <a:noFill/>
        </p:spPr>
        <p:txBody>
          <a:bodyPr wrap="square" rtlCol="0">
            <a:spAutoFit/>
          </a:bodyPr>
          <a:lstStyle/>
          <a:p>
            <a:pPr algn="ctr"/>
            <a:r>
              <a:rPr lang="en-US" sz="2800" dirty="0" smtClean="0"/>
              <a:t>Critique the Reasoning </a:t>
            </a:r>
          </a:p>
          <a:p>
            <a:pPr algn="ctr"/>
            <a:r>
              <a:rPr lang="en-US" sz="2800" dirty="0" smtClean="0"/>
              <a:t>of Others</a:t>
            </a:r>
            <a:endParaRPr lang="en-US" sz="2800" dirty="0"/>
          </a:p>
        </p:txBody>
      </p:sp>
      <p:sp>
        <p:nvSpPr>
          <p:cNvPr id="2" name="TextBox 1"/>
          <p:cNvSpPr txBox="1"/>
          <p:nvPr/>
        </p:nvSpPr>
        <p:spPr>
          <a:xfrm>
            <a:off x="7135225" y="146603"/>
            <a:ext cx="1759392" cy="646331"/>
          </a:xfrm>
          <a:prstGeom prst="rect">
            <a:avLst/>
          </a:prstGeom>
          <a:noFill/>
        </p:spPr>
        <p:txBody>
          <a:bodyPr wrap="none" rtlCol="0">
            <a:spAutoFit/>
          </a:bodyPr>
          <a:lstStyle/>
          <a:p>
            <a:pPr algn="r"/>
            <a:r>
              <a:rPr lang="en-US" dirty="0" smtClean="0">
                <a:solidFill>
                  <a:srgbClr val="FF0000"/>
                </a:solidFill>
              </a:rPr>
              <a:t>Develop Deeper </a:t>
            </a:r>
          </a:p>
          <a:p>
            <a:pPr algn="r"/>
            <a:r>
              <a:rPr lang="en-US" dirty="0" smtClean="0">
                <a:solidFill>
                  <a:srgbClr val="FF0000"/>
                </a:solidFill>
              </a:rPr>
              <a:t>Conceptual Skills</a:t>
            </a:r>
            <a:endParaRPr lang="en-US" dirty="0">
              <a:solidFill>
                <a:srgbClr val="FF0000"/>
              </a:solidFill>
            </a:endParaRPr>
          </a:p>
        </p:txBody>
      </p:sp>
      <p:sp>
        <p:nvSpPr>
          <p:cNvPr id="20" name="TextBox 19"/>
          <p:cNvSpPr txBox="1"/>
          <p:nvPr/>
        </p:nvSpPr>
        <p:spPr>
          <a:xfrm>
            <a:off x="4163291" y="651794"/>
            <a:ext cx="3200400" cy="1815882"/>
          </a:xfrm>
          <a:prstGeom prst="rect">
            <a:avLst/>
          </a:prstGeom>
          <a:noFill/>
        </p:spPr>
        <p:txBody>
          <a:bodyPr wrap="square" rtlCol="0">
            <a:spAutoFit/>
          </a:bodyPr>
          <a:lstStyle/>
          <a:p>
            <a:pPr algn="ctr"/>
            <a:r>
              <a:rPr lang="en-US" sz="2800" dirty="0" smtClean="0"/>
              <a:t>Use Mathematical Language to Share Different Strategies and Approaches</a:t>
            </a:r>
            <a:endParaRPr lang="en-US" sz="2800" dirty="0"/>
          </a:p>
        </p:txBody>
      </p:sp>
      <p:sp>
        <p:nvSpPr>
          <p:cNvPr id="21" name="TextBox 20"/>
          <p:cNvSpPr txBox="1"/>
          <p:nvPr/>
        </p:nvSpPr>
        <p:spPr>
          <a:xfrm>
            <a:off x="6836408" y="5976095"/>
            <a:ext cx="2103333" cy="646331"/>
          </a:xfrm>
          <a:prstGeom prst="rect">
            <a:avLst/>
          </a:prstGeom>
          <a:noFill/>
        </p:spPr>
        <p:txBody>
          <a:bodyPr wrap="none" rtlCol="0">
            <a:spAutoFit/>
          </a:bodyPr>
          <a:lstStyle/>
          <a:p>
            <a:pPr algn="r"/>
            <a:r>
              <a:rPr lang="en-US" dirty="0" smtClean="0">
                <a:solidFill>
                  <a:srgbClr val="FF0000"/>
                </a:solidFill>
              </a:rPr>
              <a:t>Promote Critical and</a:t>
            </a:r>
          </a:p>
          <a:p>
            <a:pPr algn="r"/>
            <a:r>
              <a:rPr lang="en-US" dirty="0" smtClean="0">
                <a:solidFill>
                  <a:srgbClr val="FF0000"/>
                </a:solidFill>
              </a:rPr>
              <a:t>Creative thinking</a:t>
            </a:r>
            <a:endParaRPr lang="en-US" dirty="0">
              <a:solidFill>
                <a:srgbClr val="FF0000"/>
              </a:solidFill>
            </a:endParaRPr>
          </a:p>
        </p:txBody>
      </p:sp>
      <p:sp>
        <p:nvSpPr>
          <p:cNvPr id="22" name="TextBox 21"/>
          <p:cNvSpPr txBox="1"/>
          <p:nvPr/>
        </p:nvSpPr>
        <p:spPr>
          <a:xfrm>
            <a:off x="246044" y="5837596"/>
            <a:ext cx="2634824" cy="923330"/>
          </a:xfrm>
          <a:prstGeom prst="rect">
            <a:avLst/>
          </a:prstGeom>
          <a:noFill/>
        </p:spPr>
        <p:txBody>
          <a:bodyPr wrap="none" rtlCol="0">
            <a:spAutoFit/>
          </a:bodyPr>
          <a:lstStyle/>
          <a:p>
            <a:r>
              <a:rPr lang="en-US" dirty="0">
                <a:solidFill>
                  <a:srgbClr val="FF0000"/>
                </a:solidFill>
              </a:rPr>
              <a:t>D</a:t>
            </a:r>
            <a:r>
              <a:rPr lang="en-US" dirty="0" smtClean="0">
                <a:solidFill>
                  <a:srgbClr val="FF0000"/>
                </a:solidFill>
              </a:rPr>
              <a:t>evelop </a:t>
            </a:r>
            <a:r>
              <a:rPr lang="en-US" dirty="0">
                <a:solidFill>
                  <a:srgbClr val="FF0000"/>
                </a:solidFill>
              </a:rPr>
              <a:t>A</a:t>
            </a:r>
            <a:r>
              <a:rPr lang="en-US" dirty="0" smtClean="0">
                <a:solidFill>
                  <a:srgbClr val="FF0000"/>
                </a:solidFill>
              </a:rPr>
              <a:t>cademic </a:t>
            </a:r>
          </a:p>
          <a:p>
            <a:r>
              <a:rPr lang="en-US" dirty="0">
                <a:solidFill>
                  <a:srgbClr val="FF0000"/>
                </a:solidFill>
              </a:rPr>
              <a:t>V</a:t>
            </a:r>
            <a:r>
              <a:rPr lang="en-US" dirty="0" smtClean="0">
                <a:solidFill>
                  <a:srgbClr val="FF0000"/>
                </a:solidFill>
              </a:rPr>
              <a:t>ocabulary in Meaningful </a:t>
            </a:r>
          </a:p>
          <a:p>
            <a:r>
              <a:rPr lang="en-US" dirty="0">
                <a:solidFill>
                  <a:srgbClr val="FF0000"/>
                </a:solidFill>
              </a:rPr>
              <a:t>C</a:t>
            </a:r>
            <a:r>
              <a:rPr lang="en-US" dirty="0" smtClean="0">
                <a:solidFill>
                  <a:srgbClr val="FF0000"/>
                </a:solidFill>
              </a:rPr>
              <a:t>ontexts</a:t>
            </a:r>
            <a:endParaRPr lang="en-US" dirty="0">
              <a:solidFill>
                <a:srgbClr val="FF0000"/>
              </a:solidFill>
            </a:endParaRPr>
          </a:p>
        </p:txBody>
      </p:sp>
      <p:sp>
        <p:nvSpPr>
          <p:cNvPr id="18" name="TextBox 17"/>
          <p:cNvSpPr txBox="1"/>
          <p:nvPr/>
        </p:nvSpPr>
        <p:spPr>
          <a:xfrm>
            <a:off x="246044" y="173537"/>
            <a:ext cx="2281587" cy="646331"/>
          </a:xfrm>
          <a:prstGeom prst="rect">
            <a:avLst/>
          </a:prstGeom>
          <a:noFill/>
        </p:spPr>
        <p:txBody>
          <a:bodyPr wrap="none" rtlCol="0">
            <a:spAutoFit/>
          </a:bodyPr>
          <a:lstStyle/>
          <a:p>
            <a:r>
              <a:rPr lang="en-US" dirty="0" smtClean="0">
                <a:solidFill>
                  <a:srgbClr val="FF0000"/>
                </a:solidFill>
              </a:rPr>
              <a:t>Engage in Challenging </a:t>
            </a:r>
          </a:p>
          <a:p>
            <a:r>
              <a:rPr lang="en-US" dirty="0" smtClean="0">
                <a:solidFill>
                  <a:srgbClr val="FF0000"/>
                </a:solidFill>
              </a:rPr>
              <a:t>Tasks</a:t>
            </a:r>
            <a:endParaRPr lang="en-US" dirty="0">
              <a:solidFill>
                <a:srgbClr val="FF0000"/>
              </a:solidFill>
            </a:endParaRPr>
          </a:p>
        </p:txBody>
      </p:sp>
    </p:spTree>
    <p:extLst>
      <p:ext uri="{BB962C8B-B14F-4D97-AF65-F5344CB8AC3E}">
        <p14:creationId xmlns:p14="http://schemas.microsoft.com/office/powerpoint/2010/main" val="229691005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 calcmode="lin" valueType="num">
                                      <p:cBhvr additive="base">
                                        <p:cTn id="7" dur="500" fill="hold"/>
                                        <p:tgtEl>
                                          <p:spTgt spid="16"/>
                                        </p:tgtEl>
                                        <p:attrNameLst>
                                          <p:attrName>ppt_x</p:attrName>
                                        </p:attrNameLst>
                                      </p:cBhvr>
                                      <p:tavLst>
                                        <p:tav tm="0">
                                          <p:val>
                                            <p:strVal val="#ppt_x"/>
                                          </p:val>
                                        </p:tav>
                                        <p:tav tm="100000">
                                          <p:val>
                                            <p:strVal val="#ppt_x"/>
                                          </p:val>
                                        </p:tav>
                                      </p:tavLst>
                                    </p:anim>
                                    <p:anim calcmode="lin" valueType="num">
                                      <p:cBhvr additive="base">
                                        <p:cTn id="8"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17"/>
                                        </p:tgtEl>
                                        <p:attrNameLst>
                                          <p:attrName>style.visibility</p:attrName>
                                        </p:attrNameLst>
                                      </p:cBhvr>
                                      <p:to>
                                        <p:strVal val="visible"/>
                                      </p:to>
                                    </p:set>
                                    <p:animEffect transition="in" filter="fade">
                                      <p:cBhvr>
                                        <p:cTn id="13" dur="1000"/>
                                        <p:tgtEl>
                                          <p:spTgt spid="17"/>
                                        </p:tgtEl>
                                      </p:cBhvr>
                                    </p:animEffect>
                                    <p:anim calcmode="lin" valueType="num">
                                      <p:cBhvr>
                                        <p:cTn id="14" dur="1000" fill="hold"/>
                                        <p:tgtEl>
                                          <p:spTgt spid="17"/>
                                        </p:tgtEl>
                                        <p:attrNameLst>
                                          <p:attrName>ppt_x</p:attrName>
                                        </p:attrNameLst>
                                      </p:cBhvr>
                                      <p:tavLst>
                                        <p:tav tm="0">
                                          <p:val>
                                            <p:strVal val="#ppt_x"/>
                                          </p:val>
                                        </p:tav>
                                        <p:tav tm="100000">
                                          <p:val>
                                            <p:strVal val="#ppt_x"/>
                                          </p:val>
                                        </p:tav>
                                      </p:tavLst>
                                    </p:anim>
                                    <p:anim calcmode="lin" valueType="num">
                                      <p:cBhvr>
                                        <p:cTn id="15" dur="1000" fill="hold"/>
                                        <p:tgtEl>
                                          <p:spTgt spid="17"/>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12"/>
                                        </p:tgtEl>
                                        <p:attrNameLst>
                                          <p:attrName>style.visibility</p:attrName>
                                        </p:attrNameLst>
                                      </p:cBhvr>
                                      <p:to>
                                        <p:strVal val="visible"/>
                                      </p:to>
                                    </p:set>
                                    <p:animEffect transition="in" filter="fade">
                                      <p:cBhvr>
                                        <p:cTn id="20" dur="1000"/>
                                        <p:tgtEl>
                                          <p:spTgt spid="12"/>
                                        </p:tgtEl>
                                      </p:cBhvr>
                                    </p:animEffect>
                                    <p:anim calcmode="lin" valueType="num">
                                      <p:cBhvr>
                                        <p:cTn id="21" dur="1000" fill="hold"/>
                                        <p:tgtEl>
                                          <p:spTgt spid="12"/>
                                        </p:tgtEl>
                                        <p:attrNameLst>
                                          <p:attrName>ppt_x</p:attrName>
                                        </p:attrNameLst>
                                      </p:cBhvr>
                                      <p:tavLst>
                                        <p:tav tm="0">
                                          <p:val>
                                            <p:strVal val="#ppt_x"/>
                                          </p:val>
                                        </p:tav>
                                        <p:tav tm="100000">
                                          <p:val>
                                            <p:strVal val="#ppt_x"/>
                                          </p:val>
                                        </p:tav>
                                      </p:tavLst>
                                    </p:anim>
                                    <p:anim calcmode="lin" valueType="num">
                                      <p:cBhvr>
                                        <p:cTn id="22"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20"/>
                                        </p:tgtEl>
                                        <p:attrNameLst>
                                          <p:attrName>style.visibility</p:attrName>
                                        </p:attrNameLst>
                                      </p:cBhvr>
                                      <p:to>
                                        <p:strVal val="visible"/>
                                      </p:to>
                                    </p:set>
                                    <p:animEffect transition="in" filter="fade">
                                      <p:cBhvr>
                                        <p:cTn id="27" dur="1000"/>
                                        <p:tgtEl>
                                          <p:spTgt spid="20"/>
                                        </p:tgtEl>
                                      </p:cBhvr>
                                    </p:animEffect>
                                    <p:anim calcmode="lin" valueType="num">
                                      <p:cBhvr>
                                        <p:cTn id="28" dur="1000" fill="hold"/>
                                        <p:tgtEl>
                                          <p:spTgt spid="20"/>
                                        </p:tgtEl>
                                        <p:attrNameLst>
                                          <p:attrName>ppt_x</p:attrName>
                                        </p:attrNameLst>
                                      </p:cBhvr>
                                      <p:tavLst>
                                        <p:tav tm="0">
                                          <p:val>
                                            <p:strVal val="#ppt_x"/>
                                          </p:val>
                                        </p:tav>
                                        <p:tav tm="100000">
                                          <p:val>
                                            <p:strVal val="#ppt_x"/>
                                          </p:val>
                                        </p:tav>
                                      </p:tavLst>
                                    </p:anim>
                                    <p:anim calcmode="lin" valueType="num">
                                      <p:cBhvr>
                                        <p:cTn id="29" dur="1000" fill="hold"/>
                                        <p:tgtEl>
                                          <p:spTgt spid="20"/>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15"/>
                                        </p:tgtEl>
                                        <p:attrNameLst>
                                          <p:attrName>style.visibility</p:attrName>
                                        </p:attrNameLst>
                                      </p:cBhvr>
                                      <p:to>
                                        <p:strVal val="visible"/>
                                      </p:to>
                                    </p:set>
                                    <p:animEffect transition="in" filter="fade">
                                      <p:cBhvr>
                                        <p:cTn id="34" dur="1000"/>
                                        <p:tgtEl>
                                          <p:spTgt spid="15"/>
                                        </p:tgtEl>
                                      </p:cBhvr>
                                    </p:animEffect>
                                    <p:anim calcmode="lin" valueType="num">
                                      <p:cBhvr>
                                        <p:cTn id="35" dur="1000" fill="hold"/>
                                        <p:tgtEl>
                                          <p:spTgt spid="15"/>
                                        </p:tgtEl>
                                        <p:attrNameLst>
                                          <p:attrName>ppt_x</p:attrName>
                                        </p:attrNameLst>
                                      </p:cBhvr>
                                      <p:tavLst>
                                        <p:tav tm="0">
                                          <p:val>
                                            <p:strVal val="#ppt_x"/>
                                          </p:val>
                                        </p:tav>
                                        <p:tav tm="100000">
                                          <p:val>
                                            <p:strVal val="#ppt_x"/>
                                          </p:val>
                                        </p:tav>
                                      </p:tavLst>
                                    </p:anim>
                                    <p:anim calcmode="lin" valueType="num">
                                      <p:cBhvr>
                                        <p:cTn id="36"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grpId="0" nodeType="clickEffect">
                                  <p:stCondLst>
                                    <p:cond delay="0"/>
                                  </p:stCondLst>
                                  <p:childTnLst>
                                    <p:set>
                                      <p:cBhvr>
                                        <p:cTn id="40" dur="1" fill="hold">
                                          <p:stCondLst>
                                            <p:cond delay="0"/>
                                          </p:stCondLst>
                                        </p:cTn>
                                        <p:tgtEl>
                                          <p:spTgt spid="19"/>
                                        </p:tgtEl>
                                        <p:attrNameLst>
                                          <p:attrName>style.visibility</p:attrName>
                                        </p:attrNameLst>
                                      </p:cBhvr>
                                      <p:to>
                                        <p:strVal val="visible"/>
                                      </p:to>
                                    </p:set>
                                    <p:animEffect transition="in" filter="fade">
                                      <p:cBhvr>
                                        <p:cTn id="41" dur="1000"/>
                                        <p:tgtEl>
                                          <p:spTgt spid="19"/>
                                        </p:tgtEl>
                                      </p:cBhvr>
                                    </p:animEffect>
                                    <p:anim calcmode="lin" valueType="num">
                                      <p:cBhvr>
                                        <p:cTn id="42" dur="1000" fill="hold"/>
                                        <p:tgtEl>
                                          <p:spTgt spid="19"/>
                                        </p:tgtEl>
                                        <p:attrNameLst>
                                          <p:attrName>ppt_x</p:attrName>
                                        </p:attrNameLst>
                                      </p:cBhvr>
                                      <p:tavLst>
                                        <p:tav tm="0">
                                          <p:val>
                                            <p:strVal val="#ppt_x"/>
                                          </p:val>
                                        </p:tav>
                                        <p:tav tm="100000">
                                          <p:val>
                                            <p:strVal val="#ppt_x"/>
                                          </p:val>
                                        </p:tav>
                                      </p:tavLst>
                                    </p:anim>
                                    <p:anim calcmode="lin" valueType="num">
                                      <p:cBhvr>
                                        <p:cTn id="43" dur="1000" fill="hold"/>
                                        <p:tgtEl>
                                          <p:spTgt spid="19"/>
                                        </p:tgtEl>
                                        <p:attrNameLst>
                                          <p:attrName>ppt_y</p:attrName>
                                        </p:attrNameLst>
                                      </p:cBhvr>
                                      <p:tavLst>
                                        <p:tav tm="0">
                                          <p:val>
                                            <p:strVal val="#ppt_y+.1"/>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42" presetClass="entr" presetSubtype="0" fill="hold" grpId="0" nodeType="clickEffect">
                                  <p:stCondLst>
                                    <p:cond delay="0"/>
                                  </p:stCondLst>
                                  <p:childTnLst>
                                    <p:set>
                                      <p:cBhvr>
                                        <p:cTn id="47" dur="1" fill="hold">
                                          <p:stCondLst>
                                            <p:cond delay="0"/>
                                          </p:stCondLst>
                                        </p:cTn>
                                        <p:tgtEl>
                                          <p:spTgt spid="13"/>
                                        </p:tgtEl>
                                        <p:attrNameLst>
                                          <p:attrName>style.visibility</p:attrName>
                                        </p:attrNameLst>
                                      </p:cBhvr>
                                      <p:to>
                                        <p:strVal val="visible"/>
                                      </p:to>
                                    </p:set>
                                    <p:animEffect transition="in" filter="fade">
                                      <p:cBhvr>
                                        <p:cTn id="48" dur="1000"/>
                                        <p:tgtEl>
                                          <p:spTgt spid="13"/>
                                        </p:tgtEl>
                                      </p:cBhvr>
                                    </p:animEffect>
                                    <p:anim calcmode="lin" valueType="num">
                                      <p:cBhvr>
                                        <p:cTn id="49" dur="1000" fill="hold"/>
                                        <p:tgtEl>
                                          <p:spTgt spid="13"/>
                                        </p:tgtEl>
                                        <p:attrNameLst>
                                          <p:attrName>ppt_x</p:attrName>
                                        </p:attrNameLst>
                                      </p:cBhvr>
                                      <p:tavLst>
                                        <p:tav tm="0">
                                          <p:val>
                                            <p:strVal val="#ppt_x"/>
                                          </p:val>
                                        </p:tav>
                                        <p:tav tm="100000">
                                          <p:val>
                                            <p:strVal val="#ppt_x"/>
                                          </p:val>
                                        </p:tav>
                                      </p:tavLst>
                                    </p:anim>
                                    <p:anim calcmode="lin" valueType="num">
                                      <p:cBhvr>
                                        <p:cTn id="50"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18"/>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22"/>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2"/>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17" grpId="0"/>
      <p:bldP spid="12" grpId="0"/>
      <p:bldP spid="13" grpId="0"/>
      <p:bldP spid="15" grpId="0"/>
      <p:bldP spid="19" grpId="0"/>
      <p:bldP spid="2" grpId="0"/>
      <p:bldP spid="20" grpId="0"/>
      <p:bldP spid="21" grpId="0"/>
      <p:bldP spid="22" grpId="0"/>
      <p:bldP spid="1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01551" y="0"/>
            <a:ext cx="6689665" cy="480024"/>
          </a:xfrm>
        </p:spPr>
        <p:txBody>
          <a:bodyPr>
            <a:normAutofit fontScale="90000"/>
          </a:bodyPr>
          <a:lstStyle/>
          <a:p>
            <a:r>
              <a:rPr lang="en-US" dirty="0"/>
              <a:t/>
            </a:r>
            <a:br>
              <a:rPr lang="en-US" dirty="0"/>
            </a:br>
            <a:r>
              <a:rPr lang="en-US" sz="4889" b="1" i="1" dirty="0">
                <a:solidFill>
                  <a:srgbClr val="0000FF"/>
                </a:solidFill>
              </a:rPr>
              <a:t>Math Talk</a:t>
            </a:r>
            <a:r>
              <a:rPr lang="en-US" sz="4889" b="1" i="1" dirty="0" smtClean="0">
                <a:solidFill>
                  <a:srgbClr val="0000FF"/>
                </a:solidFill>
              </a:rPr>
              <a:t> </a:t>
            </a:r>
            <a:endParaRPr lang="en-US" sz="4889" dirty="0">
              <a:solidFill>
                <a:srgbClr val="0000FF"/>
              </a:solidFill>
            </a:endParaRPr>
          </a:p>
        </p:txBody>
      </p:sp>
      <p:sp>
        <p:nvSpPr>
          <p:cNvPr id="4" name="TextBox 3"/>
          <p:cNvSpPr txBox="1"/>
          <p:nvPr/>
        </p:nvSpPr>
        <p:spPr>
          <a:xfrm>
            <a:off x="2204472" y="4662913"/>
            <a:ext cx="4885121" cy="923330"/>
          </a:xfrm>
          <a:prstGeom prst="rect">
            <a:avLst/>
          </a:prstGeom>
          <a:noFill/>
        </p:spPr>
        <p:txBody>
          <a:bodyPr wrap="square" rtlCol="0">
            <a:spAutoFit/>
          </a:bodyPr>
          <a:lstStyle/>
          <a:p>
            <a:r>
              <a:rPr lang="en-US" sz="5400" b="1" dirty="0" smtClean="0"/>
              <a:t>x + </a:t>
            </a:r>
            <a:r>
              <a:rPr lang="en-US" sz="5400" b="1" dirty="0" err="1" smtClean="0"/>
              <a:t>y</a:t>
            </a:r>
            <a:r>
              <a:rPr lang="en-US" sz="5400" b="1" dirty="0" smtClean="0"/>
              <a:t> + 12 = 22</a:t>
            </a:r>
            <a:endParaRPr lang="en-US" sz="5400" b="1" dirty="0"/>
          </a:p>
        </p:txBody>
      </p:sp>
      <p:sp>
        <p:nvSpPr>
          <p:cNvPr id="6" name="TextBox 5"/>
          <p:cNvSpPr txBox="1"/>
          <p:nvPr/>
        </p:nvSpPr>
        <p:spPr>
          <a:xfrm>
            <a:off x="557022" y="2274308"/>
            <a:ext cx="7775388" cy="2062103"/>
          </a:xfrm>
          <a:prstGeom prst="rect">
            <a:avLst/>
          </a:prstGeom>
          <a:noFill/>
        </p:spPr>
        <p:txBody>
          <a:bodyPr wrap="square" rtlCol="0">
            <a:spAutoFit/>
          </a:bodyPr>
          <a:lstStyle/>
          <a:p>
            <a:r>
              <a:rPr lang="en-US" sz="3200" b="1" dirty="0" smtClean="0"/>
              <a:t>A teacher wanted to know the ages of Susan and Juan.  She knew that Ricky was 12 years old.  What are the ages of Susan and Juan if the total age of the 3 students is 22?</a:t>
            </a:r>
            <a:endParaRPr lang="en-US" sz="3200" dirty="0"/>
          </a:p>
        </p:txBody>
      </p:sp>
      <p:sp>
        <p:nvSpPr>
          <p:cNvPr id="7" name="TextBox 6"/>
          <p:cNvSpPr txBox="1"/>
          <p:nvPr/>
        </p:nvSpPr>
        <p:spPr>
          <a:xfrm>
            <a:off x="557022" y="1350978"/>
            <a:ext cx="5679521" cy="923330"/>
          </a:xfrm>
          <a:prstGeom prst="rect">
            <a:avLst/>
          </a:prstGeom>
          <a:noFill/>
        </p:spPr>
        <p:txBody>
          <a:bodyPr wrap="square" rtlCol="0">
            <a:spAutoFit/>
          </a:bodyPr>
          <a:lstStyle/>
          <a:p>
            <a:r>
              <a:rPr lang="en-US" sz="3600" b="1" dirty="0" smtClean="0">
                <a:solidFill>
                  <a:srgbClr val="FF6600"/>
                </a:solidFill>
              </a:rPr>
              <a:t>Real Life Scenario </a:t>
            </a:r>
          </a:p>
          <a:p>
            <a:endParaRPr lang="en-US" dirty="0"/>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01551" y="36865"/>
            <a:ext cx="6689665" cy="450487"/>
          </a:xfrm>
        </p:spPr>
        <p:txBody>
          <a:bodyPr>
            <a:normAutofit fontScale="90000"/>
          </a:bodyPr>
          <a:lstStyle/>
          <a:p>
            <a:r>
              <a:rPr lang="en-US" dirty="0"/>
              <a:t/>
            </a:r>
            <a:br>
              <a:rPr lang="en-US" dirty="0"/>
            </a:br>
            <a:r>
              <a:rPr lang="en-US" sz="4889" b="1" i="1" dirty="0">
                <a:solidFill>
                  <a:srgbClr val="0000FF"/>
                </a:solidFill>
              </a:rPr>
              <a:t>Math Talk</a:t>
            </a:r>
            <a:r>
              <a:rPr lang="en-US" sz="4889" b="1" i="1" dirty="0" smtClean="0">
                <a:solidFill>
                  <a:srgbClr val="0000FF"/>
                </a:solidFill>
              </a:rPr>
              <a:t> </a:t>
            </a:r>
            <a:endParaRPr lang="en-US" sz="4889" dirty="0">
              <a:solidFill>
                <a:srgbClr val="0000FF"/>
              </a:solidFill>
            </a:endParaRPr>
          </a:p>
        </p:txBody>
      </p:sp>
      <p:sp>
        <p:nvSpPr>
          <p:cNvPr id="4" name="TextBox 3"/>
          <p:cNvSpPr txBox="1"/>
          <p:nvPr/>
        </p:nvSpPr>
        <p:spPr>
          <a:xfrm>
            <a:off x="2204472" y="2248477"/>
            <a:ext cx="5075289" cy="830997"/>
          </a:xfrm>
          <a:prstGeom prst="rect">
            <a:avLst/>
          </a:prstGeom>
          <a:noFill/>
        </p:spPr>
        <p:txBody>
          <a:bodyPr wrap="square" rtlCol="0">
            <a:spAutoFit/>
          </a:bodyPr>
          <a:lstStyle/>
          <a:p>
            <a:r>
              <a:rPr lang="en-US" sz="4800" b="1" dirty="0" smtClean="0"/>
              <a:t>x + </a:t>
            </a:r>
            <a:r>
              <a:rPr lang="en-US" sz="4800" b="1" dirty="0" err="1" smtClean="0"/>
              <a:t>y</a:t>
            </a:r>
            <a:r>
              <a:rPr lang="en-US" sz="4800" b="1" dirty="0" smtClean="0"/>
              <a:t> + 12 = 22</a:t>
            </a:r>
            <a:endParaRPr lang="en-US" sz="4800" b="1" dirty="0"/>
          </a:p>
        </p:txBody>
      </p:sp>
      <p:sp>
        <p:nvSpPr>
          <p:cNvPr id="6" name="TextBox 5"/>
          <p:cNvSpPr txBox="1"/>
          <p:nvPr/>
        </p:nvSpPr>
        <p:spPr>
          <a:xfrm>
            <a:off x="487286" y="3079474"/>
            <a:ext cx="8199514" cy="2554545"/>
          </a:xfrm>
          <a:prstGeom prst="rect">
            <a:avLst/>
          </a:prstGeom>
          <a:noFill/>
        </p:spPr>
        <p:txBody>
          <a:bodyPr wrap="square" rtlCol="0">
            <a:spAutoFit/>
          </a:bodyPr>
          <a:lstStyle/>
          <a:p>
            <a:r>
              <a:rPr lang="en-US" sz="3200" b="1" dirty="0" smtClean="0"/>
              <a:t>In your head </a:t>
            </a:r>
            <a:r>
              <a:rPr lang="en-US" sz="3200" b="1" dirty="0" smtClean="0">
                <a:solidFill>
                  <a:srgbClr val="FF0000"/>
                </a:solidFill>
              </a:rPr>
              <a:t>think</a:t>
            </a:r>
            <a:r>
              <a:rPr lang="en-US" sz="3200" b="1" dirty="0" smtClean="0"/>
              <a:t>:</a:t>
            </a:r>
          </a:p>
          <a:p>
            <a:pPr>
              <a:buFont typeface="Arial"/>
              <a:buChar char="•"/>
            </a:pPr>
            <a:r>
              <a:rPr lang="en-US" sz="3200" dirty="0" smtClean="0"/>
              <a:t>What are some strategies you might try?</a:t>
            </a:r>
          </a:p>
          <a:p>
            <a:pPr>
              <a:buFont typeface="Arial"/>
              <a:buChar char="•"/>
            </a:pPr>
            <a:r>
              <a:rPr lang="en-US" sz="3200" dirty="0" smtClean="0"/>
              <a:t>What do the variables (</a:t>
            </a:r>
            <a:r>
              <a:rPr lang="en-US" sz="3200" dirty="0" err="1" smtClean="0"/>
              <a:t>x</a:t>
            </a:r>
            <a:r>
              <a:rPr lang="en-US" sz="3200" dirty="0" smtClean="0"/>
              <a:t> and </a:t>
            </a:r>
            <a:r>
              <a:rPr lang="en-US" sz="3200" dirty="0" err="1" smtClean="0"/>
              <a:t>y</a:t>
            </a:r>
            <a:r>
              <a:rPr lang="en-US" sz="3200" dirty="0" smtClean="0"/>
              <a:t>) used in the problem represent?</a:t>
            </a:r>
          </a:p>
          <a:p>
            <a:pPr>
              <a:buFont typeface="Arial"/>
              <a:buChar char="•"/>
            </a:pPr>
            <a:r>
              <a:rPr lang="en-US" sz="3200" dirty="0" smtClean="0"/>
              <a:t>Are there other solutions to the problem?</a:t>
            </a:r>
            <a:endParaRPr lang="en-US" sz="3200" dirty="0"/>
          </a:p>
        </p:txBody>
      </p:sp>
      <p:sp>
        <p:nvSpPr>
          <p:cNvPr id="5" name="Rectangle 4"/>
          <p:cNvSpPr/>
          <p:nvPr/>
        </p:nvSpPr>
        <p:spPr>
          <a:xfrm>
            <a:off x="2535369" y="5818685"/>
            <a:ext cx="5355847" cy="646331"/>
          </a:xfrm>
          <a:prstGeom prst="rect">
            <a:avLst/>
          </a:prstGeom>
        </p:spPr>
        <p:txBody>
          <a:bodyPr wrap="square">
            <a:spAutoFit/>
          </a:bodyPr>
          <a:lstStyle/>
          <a:p>
            <a:r>
              <a:rPr lang="en-US" sz="3600" b="1" i="1" dirty="0" smtClean="0">
                <a:solidFill>
                  <a:srgbClr val="0000FF"/>
                </a:solidFill>
              </a:rPr>
              <a:t>Algebraic Thinking </a:t>
            </a:r>
            <a:endParaRPr lang="en-US" sz="3600" dirty="0"/>
          </a:p>
        </p:txBody>
      </p:sp>
      <p:sp>
        <p:nvSpPr>
          <p:cNvPr id="7" name="TextBox 6"/>
          <p:cNvSpPr txBox="1"/>
          <p:nvPr/>
        </p:nvSpPr>
        <p:spPr>
          <a:xfrm>
            <a:off x="487286" y="1048148"/>
            <a:ext cx="8416762" cy="1200329"/>
          </a:xfrm>
          <a:prstGeom prst="rect">
            <a:avLst/>
          </a:prstGeom>
          <a:noFill/>
        </p:spPr>
        <p:txBody>
          <a:bodyPr wrap="square" rtlCol="0">
            <a:spAutoFit/>
          </a:bodyPr>
          <a:lstStyle/>
          <a:p>
            <a:r>
              <a:rPr lang="en-US" sz="3600" b="1" dirty="0" smtClean="0"/>
              <a:t>What are the ages of Susan and Juan if the total age of the 3 students is 22?</a:t>
            </a:r>
            <a:endParaRPr lang="en-US" sz="3600" dirty="0"/>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01551" y="0"/>
            <a:ext cx="6689665" cy="480024"/>
          </a:xfrm>
        </p:spPr>
        <p:txBody>
          <a:bodyPr>
            <a:normAutofit fontScale="90000"/>
          </a:bodyPr>
          <a:lstStyle/>
          <a:p>
            <a:r>
              <a:rPr lang="en-US" dirty="0"/>
              <a:t/>
            </a:r>
            <a:br>
              <a:rPr lang="en-US" dirty="0"/>
            </a:br>
            <a:r>
              <a:rPr lang="en-US" sz="4889" b="1" i="1" dirty="0">
                <a:solidFill>
                  <a:srgbClr val="0000FF"/>
                </a:solidFill>
              </a:rPr>
              <a:t>Math Talk</a:t>
            </a:r>
            <a:r>
              <a:rPr lang="en-US" sz="4889" b="1" i="1" dirty="0" smtClean="0">
                <a:solidFill>
                  <a:srgbClr val="0000FF"/>
                </a:solidFill>
              </a:rPr>
              <a:t> </a:t>
            </a:r>
            <a:endParaRPr lang="en-US" sz="4889" dirty="0">
              <a:solidFill>
                <a:srgbClr val="0000FF"/>
              </a:solidFill>
            </a:endParaRPr>
          </a:p>
        </p:txBody>
      </p:sp>
      <p:sp>
        <p:nvSpPr>
          <p:cNvPr id="4" name="TextBox 3"/>
          <p:cNvSpPr txBox="1"/>
          <p:nvPr/>
        </p:nvSpPr>
        <p:spPr>
          <a:xfrm>
            <a:off x="2204472" y="5124578"/>
            <a:ext cx="4885121" cy="923330"/>
          </a:xfrm>
          <a:prstGeom prst="rect">
            <a:avLst/>
          </a:prstGeom>
          <a:noFill/>
        </p:spPr>
        <p:txBody>
          <a:bodyPr wrap="square" rtlCol="0">
            <a:spAutoFit/>
          </a:bodyPr>
          <a:lstStyle/>
          <a:p>
            <a:r>
              <a:rPr lang="en-US" sz="5400" b="1" dirty="0" smtClean="0"/>
              <a:t>8 + </a:t>
            </a:r>
            <a:r>
              <a:rPr lang="en-US" sz="5400" b="1" dirty="0" err="1" smtClean="0"/>
              <a:t>y</a:t>
            </a:r>
            <a:r>
              <a:rPr lang="en-US" sz="5400" b="1" dirty="0" smtClean="0"/>
              <a:t> + </a:t>
            </a:r>
            <a:r>
              <a:rPr lang="en-US" sz="5400" b="1" dirty="0" err="1" smtClean="0"/>
              <a:t>x</a:t>
            </a:r>
            <a:r>
              <a:rPr lang="en-US" sz="5400" b="1" dirty="0" smtClean="0"/>
              <a:t> = 20</a:t>
            </a:r>
            <a:endParaRPr lang="en-US" sz="5400" b="1" dirty="0"/>
          </a:p>
        </p:txBody>
      </p:sp>
      <p:sp>
        <p:nvSpPr>
          <p:cNvPr id="6" name="TextBox 5"/>
          <p:cNvSpPr txBox="1"/>
          <p:nvPr/>
        </p:nvSpPr>
        <p:spPr>
          <a:xfrm>
            <a:off x="557022" y="2274308"/>
            <a:ext cx="7775388" cy="2554545"/>
          </a:xfrm>
          <a:prstGeom prst="rect">
            <a:avLst/>
          </a:prstGeom>
          <a:noFill/>
        </p:spPr>
        <p:txBody>
          <a:bodyPr wrap="square" rtlCol="0">
            <a:spAutoFit/>
          </a:bodyPr>
          <a:lstStyle/>
          <a:p>
            <a:r>
              <a:rPr lang="en-US" sz="3200" b="1" dirty="0" smtClean="0"/>
              <a:t>A student wanted to know how many blue and red marbles were in the bag.  He already knew that there were 8 purple marbles.  How many blue and red marbles are there if the total number of marbles in the bag is 20?</a:t>
            </a:r>
            <a:endParaRPr lang="en-US" sz="3200" dirty="0"/>
          </a:p>
        </p:txBody>
      </p:sp>
      <p:sp>
        <p:nvSpPr>
          <p:cNvPr id="7" name="TextBox 6"/>
          <p:cNvSpPr txBox="1"/>
          <p:nvPr/>
        </p:nvSpPr>
        <p:spPr>
          <a:xfrm>
            <a:off x="557022" y="1350978"/>
            <a:ext cx="5679521" cy="923330"/>
          </a:xfrm>
          <a:prstGeom prst="rect">
            <a:avLst/>
          </a:prstGeom>
          <a:noFill/>
        </p:spPr>
        <p:txBody>
          <a:bodyPr wrap="square" rtlCol="0">
            <a:spAutoFit/>
          </a:bodyPr>
          <a:lstStyle/>
          <a:p>
            <a:r>
              <a:rPr lang="en-US" sz="3600" b="1" dirty="0" smtClean="0">
                <a:solidFill>
                  <a:srgbClr val="FF6600"/>
                </a:solidFill>
              </a:rPr>
              <a:t>Real Life Scenario </a:t>
            </a:r>
          </a:p>
          <a:p>
            <a:endParaRPr lang="en-US" dirty="0"/>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01551" y="36865"/>
            <a:ext cx="6689665" cy="450487"/>
          </a:xfrm>
        </p:spPr>
        <p:txBody>
          <a:bodyPr>
            <a:normAutofit fontScale="90000"/>
          </a:bodyPr>
          <a:lstStyle/>
          <a:p>
            <a:r>
              <a:rPr lang="en-US" dirty="0"/>
              <a:t/>
            </a:r>
            <a:br>
              <a:rPr lang="en-US" dirty="0"/>
            </a:br>
            <a:r>
              <a:rPr lang="en-US" sz="4889" b="1" i="1" dirty="0">
                <a:solidFill>
                  <a:srgbClr val="0000FF"/>
                </a:solidFill>
              </a:rPr>
              <a:t>Math Talk</a:t>
            </a:r>
            <a:r>
              <a:rPr lang="en-US" sz="4889" b="1" i="1" dirty="0" smtClean="0">
                <a:solidFill>
                  <a:srgbClr val="0000FF"/>
                </a:solidFill>
              </a:rPr>
              <a:t> </a:t>
            </a:r>
            <a:endParaRPr lang="en-US" sz="4889" dirty="0">
              <a:solidFill>
                <a:srgbClr val="0000FF"/>
              </a:solidFill>
            </a:endParaRPr>
          </a:p>
        </p:txBody>
      </p:sp>
      <p:sp>
        <p:nvSpPr>
          <p:cNvPr id="4" name="TextBox 3"/>
          <p:cNvSpPr txBox="1"/>
          <p:nvPr/>
        </p:nvSpPr>
        <p:spPr>
          <a:xfrm>
            <a:off x="2204472" y="2248477"/>
            <a:ext cx="5075289" cy="830997"/>
          </a:xfrm>
          <a:prstGeom prst="rect">
            <a:avLst/>
          </a:prstGeom>
          <a:noFill/>
        </p:spPr>
        <p:txBody>
          <a:bodyPr wrap="square" rtlCol="0">
            <a:spAutoFit/>
          </a:bodyPr>
          <a:lstStyle/>
          <a:p>
            <a:r>
              <a:rPr lang="en-US" sz="4800" b="1" dirty="0" smtClean="0"/>
              <a:t>8 + </a:t>
            </a:r>
            <a:r>
              <a:rPr lang="en-US" sz="4800" b="1" dirty="0" err="1" smtClean="0"/>
              <a:t>y</a:t>
            </a:r>
            <a:r>
              <a:rPr lang="en-US" sz="4800" b="1" dirty="0" smtClean="0"/>
              <a:t> + </a:t>
            </a:r>
            <a:r>
              <a:rPr lang="en-US" sz="4800" b="1" dirty="0" err="1" smtClean="0"/>
              <a:t>x</a:t>
            </a:r>
            <a:r>
              <a:rPr lang="en-US" sz="4800" b="1" dirty="0" smtClean="0"/>
              <a:t> = 20</a:t>
            </a:r>
            <a:endParaRPr lang="en-US" sz="4800" b="1" dirty="0"/>
          </a:p>
        </p:txBody>
      </p:sp>
      <p:sp>
        <p:nvSpPr>
          <p:cNvPr id="6" name="TextBox 5"/>
          <p:cNvSpPr txBox="1"/>
          <p:nvPr/>
        </p:nvSpPr>
        <p:spPr>
          <a:xfrm>
            <a:off x="487286" y="3079474"/>
            <a:ext cx="8199514" cy="2554545"/>
          </a:xfrm>
          <a:prstGeom prst="rect">
            <a:avLst/>
          </a:prstGeom>
          <a:noFill/>
        </p:spPr>
        <p:txBody>
          <a:bodyPr wrap="square" rtlCol="0">
            <a:spAutoFit/>
          </a:bodyPr>
          <a:lstStyle/>
          <a:p>
            <a:r>
              <a:rPr lang="en-US" sz="3200" b="1" dirty="0" smtClean="0"/>
              <a:t>In your head </a:t>
            </a:r>
            <a:r>
              <a:rPr lang="en-US" sz="3200" b="1" dirty="0" smtClean="0">
                <a:solidFill>
                  <a:srgbClr val="FF0000"/>
                </a:solidFill>
              </a:rPr>
              <a:t>think</a:t>
            </a:r>
            <a:r>
              <a:rPr lang="en-US" sz="3200" b="1" dirty="0" smtClean="0"/>
              <a:t>:</a:t>
            </a:r>
          </a:p>
          <a:p>
            <a:pPr>
              <a:buFont typeface="Arial"/>
              <a:buChar char="•"/>
            </a:pPr>
            <a:r>
              <a:rPr lang="en-US" sz="3200" dirty="0" smtClean="0"/>
              <a:t>What are some strategies you might try?</a:t>
            </a:r>
          </a:p>
          <a:p>
            <a:pPr>
              <a:buFont typeface="Arial"/>
              <a:buChar char="•"/>
            </a:pPr>
            <a:r>
              <a:rPr lang="en-US" sz="3200" dirty="0" smtClean="0"/>
              <a:t>What do the variables (</a:t>
            </a:r>
            <a:r>
              <a:rPr lang="en-US" sz="3200" dirty="0" err="1" smtClean="0"/>
              <a:t>x</a:t>
            </a:r>
            <a:r>
              <a:rPr lang="en-US" sz="3200" dirty="0" smtClean="0"/>
              <a:t> and </a:t>
            </a:r>
            <a:r>
              <a:rPr lang="en-US" sz="3200" dirty="0" err="1" smtClean="0"/>
              <a:t>y</a:t>
            </a:r>
            <a:r>
              <a:rPr lang="en-US" sz="3200" dirty="0" smtClean="0"/>
              <a:t>) used in the problem represent?</a:t>
            </a:r>
          </a:p>
          <a:p>
            <a:pPr>
              <a:buFont typeface="Arial"/>
              <a:buChar char="•"/>
            </a:pPr>
            <a:r>
              <a:rPr lang="en-US" sz="3200" dirty="0" smtClean="0"/>
              <a:t>Are there other solutions to the problem?</a:t>
            </a:r>
            <a:endParaRPr lang="en-US" sz="3200" dirty="0"/>
          </a:p>
        </p:txBody>
      </p:sp>
      <p:sp>
        <p:nvSpPr>
          <p:cNvPr id="5" name="Rectangle 4"/>
          <p:cNvSpPr/>
          <p:nvPr/>
        </p:nvSpPr>
        <p:spPr>
          <a:xfrm>
            <a:off x="2535369" y="5818685"/>
            <a:ext cx="5355847" cy="646331"/>
          </a:xfrm>
          <a:prstGeom prst="rect">
            <a:avLst/>
          </a:prstGeom>
        </p:spPr>
        <p:txBody>
          <a:bodyPr wrap="square">
            <a:spAutoFit/>
          </a:bodyPr>
          <a:lstStyle/>
          <a:p>
            <a:r>
              <a:rPr lang="en-US" sz="3600" b="1" i="1" dirty="0" smtClean="0">
                <a:solidFill>
                  <a:srgbClr val="0000FF"/>
                </a:solidFill>
              </a:rPr>
              <a:t>Algebraic Thinking </a:t>
            </a:r>
            <a:endParaRPr lang="en-US" sz="3600" dirty="0"/>
          </a:p>
        </p:txBody>
      </p:sp>
      <p:sp>
        <p:nvSpPr>
          <p:cNvPr id="7" name="TextBox 6"/>
          <p:cNvSpPr txBox="1"/>
          <p:nvPr/>
        </p:nvSpPr>
        <p:spPr>
          <a:xfrm>
            <a:off x="487286" y="856558"/>
            <a:ext cx="8416762" cy="1754327"/>
          </a:xfrm>
          <a:prstGeom prst="rect">
            <a:avLst/>
          </a:prstGeom>
          <a:noFill/>
        </p:spPr>
        <p:txBody>
          <a:bodyPr wrap="square" rtlCol="0">
            <a:spAutoFit/>
          </a:bodyPr>
          <a:lstStyle/>
          <a:p>
            <a:r>
              <a:rPr lang="en-US" sz="3600" b="1" dirty="0" smtClean="0"/>
              <a:t>How many blue and red marbles are there if the total number of marbles in the bag is 20?</a:t>
            </a:r>
            <a:endParaRPr lang="en-US" sz="3600" dirty="0"/>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17273" y="155121"/>
            <a:ext cx="6394340" cy="841677"/>
          </a:xfrm>
        </p:spPr>
        <p:txBody>
          <a:bodyPr>
            <a:normAutofit fontScale="90000"/>
          </a:bodyPr>
          <a:lstStyle/>
          <a:p>
            <a:r>
              <a:rPr lang="en-US" dirty="0"/>
              <a:t/>
            </a:r>
            <a:br>
              <a:rPr lang="en-US" dirty="0"/>
            </a:br>
            <a:r>
              <a:rPr lang="en-US" sz="4889" b="1" i="1" dirty="0">
                <a:solidFill>
                  <a:srgbClr val="0000FF"/>
                </a:solidFill>
              </a:rPr>
              <a:t>Math Talk</a:t>
            </a:r>
            <a:r>
              <a:rPr lang="en-US" sz="4889" b="1" i="1" dirty="0" smtClean="0">
                <a:solidFill>
                  <a:srgbClr val="0000FF"/>
                </a:solidFill>
              </a:rPr>
              <a:t> </a:t>
            </a:r>
            <a:endParaRPr lang="en-US" sz="4889" dirty="0">
              <a:solidFill>
                <a:srgbClr val="0000FF"/>
              </a:solidFill>
            </a:endParaRPr>
          </a:p>
        </p:txBody>
      </p:sp>
      <p:sp>
        <p:nvSpPr>
          <p:cNvPr id="4" name="TextBox 3"/>
          <p:cNvSpPr txBox="1"/>
          <p:nvPr/>
        </p:nvSpPr>
        <p:spPr>
          <a:xfrm>
            <a:off x="1524000" y="1417751"/>
            <a:ext cx="6409764" cy="1200329"/>
          </a:xfrm>
          <a:prstGeom prst="rect">
            <a:avLst/>
          </a:prstGeom>
          <a:noFill/>
        </p:spPr>
        <p:txBody>
          <a:bodyPr wrap="square" rtlCol="0">
            <a:spAutoFit/>
          </a:bodyPr>
          <a:lstStyle/>
          <a:p>
            <a:r>
              <a:rPr lang="en-US" sz="7200" b="1" dirty="0" smtClean="0"/>
              <a:t>8 + y + </a:t>
            </a:r>
            <a:r>
              <a:rPr lang="en-US" sz="7200" b="1" dirty="0" err="1" smtClean="0"/>
              <a:t>x</a:t>
            </a:r>
            <a:r>
              <a:rPr lang="en-US" sz="7200" b="1" dirty="0" smtClean="0"/>
              <a:t> = 20</a:t>
            </a:r>
            <a:endParaRPr lang="en-US" sz="7200" b="1" dirty="0"/>
          </a:p>
        </p:txBody>
      </p:sp>
      <p:sp>
        <p:nvSpPr>
          <p:cNvPr id="7" name="Rectangle 6"/>
          <p:cNvSpPr/>
          <p:nvPr/>
        </p:nvSpPr>
        <p:spPr>
          <a:xfrm>
            <a:off x="457200" y="2879806"/>
            <a:ext cx="8229600" cy="2554545"/>
          </a:xfrm>
          <a:prstGeom prst="rect">
            <a:avLst/>
          </a:prstGeom>
        </p:spPr>
        <p:txBody>
          <a:bodyPr wrap="square">
            <a:spAutoFit/>
          </a:bodyPr>
          <a:lstStyle/>
          <a:p>
            <a:r>
              <a:rPr lang="en-US" sz="3200" b="1" dirty="0" smtClean="0"/>
              <a:t>In your head </a:t>
            </a:r>
            <a:r>
              <a:rPr lang="en-US" sz="3200" b="1" dirty="0" smtClean="0">
                <a:solidFill>
                  <a:srgbClr val="FF0000"/>
                </a:solidFill>
              </a:rPr>
              <a:t>think</a:t>
            </a:r>
            <a:r>
              <a:rPr lang="en-US" sz="3200" b="1" dirty="0" smtClean="0"/>
              <a:t>:</a:t>
            </a:r>
          </a:p>
          <a:p>
            <a:pPr>
              <a:buFont typeface="Arial"/>
              <a:buChar char="•"/>
            </a:pPr>
            <a:r>
              <a:rPr lang="en-US" sz="3200" dirty="0" smtClean="0"/>
              <a:t>What do you notice is different about this problem from the previous problem?</a:t>
            </a:r>
          </a:p>
          <a:p>
            <a:pPr>
              <a:buFont typeface="Arial"/>
              <a:buChar char="•"/>
            </a:pPr>
            <a:r>
              <a:rPr lang="en-US" sz="3200" dirty="0" smtClean="0"/>
              <a:t>What are some new strategies you might try?</a:t>
            </a:r>
          </a:p>
          <a:p>
            <a:pPr>
              <a:buFont typeface="Arial"/>
              <a:buChar char="•"/>
            </a:pPr>
            <a:r>
              <a:rPr lang="en-US" sz="3200" dirty="0" smtClean="0"/>
              <a:t>Are there other solutions to the problem?</a:t>
            </a:r>
            <a:endParaRPr lang="en-US" sz="3200" dirty="0"/>
          </a:p>
        </p:txBody>
      </p:sp>
      <p:sp>
        <p:nvSpPr>
          <p:cNvPr id="5" name="Rectangle 4"/>
          <p:cNvSpPr/>
          <p:nvPr/>
        </p:nvSpPr>
        <p:spPr>
          <a:xfrm>
            <a:off x="2184748" y="5714561"/>
            <a:ext cx="5526865" cy="769441"/>
          </a:xfrm>
          <a:prstGeom prst="rect">
            <a:avLst/>
          </a:prstGeom>
        </p:spPr>
        <p:txBody>
          <a:bodyPr wrap="square">
            <a:spAutoFit/>
          </a:bodyPr>
          <a:lstStyle/>
          <a:p>
            <a:r>
              <a:rPr lang="en-US" sz="4400" b="1" i="1" dirty="0" smtClean="0">
                <a:solidFill>
                  <a:srgbClr val="0000FF"/>
                </a:solidFill>
              </a:rPr>
              <a:t>Algebraic Thinking </a:t>
            </a:r>
            <a:endParaRPr lang="en-US" sz="4400" dirty="0"/>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283</TotalTime>
  <Words>333</Words>
  <Application>Microsoft Macintosh PowerPoint</Application>
  <PresentationFormat>On-screen Show (4:3)</PresentationFormat>
  <Paragraphs>51</Paragraphs>
  <Slides>6</Slides>
  <Notes>1</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PowerPoint Presentation</vt:lpstr>
      <vt:lpstr> Math Talk </vt:lpstr>
      <vt:lpstr> Math Talk </vt:lpstr>
      <vt:lpstr> Math Talk </vt:lpstr>
      <vt:lpstr> Math Talk </vt:lpstr>
      <vt:lpstr> Math Talk </vt:lpstr>
    </vt:vector>
  </TitlesOfParts>
  <Company>Santa Ana Unified School District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Math Talk</dc:title>
  <dc:creator>Silvia Ruiz</dc:creator>
  <cp:lastModifiedBy>Nita Walker</cp:lastModifiedBy>
  <cp:revision>30</cp:revision>
  <dcterms:created xsi:type="dcterms:W3CDTF">2013-03-28T16:28:36Z</dcterms:created>
  <dcterms:modified xsi:type="dcterms:W3CDTF">2013-05-29T17:42:33Z</dcterms:modified>
</cp:coreProperties>
</file>